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0"/>
  </p:notesMasterIdLst>
  <p:sldIdLst>
    <p:sldId id="256" r:id="rId5"/>
    <p:sldId id="257" r:id="rId6"/>
    <p:sldId id="258" r:id="rId7"/>
    <p:sldId id="259" r:id="rId8"/>
    <p:sldId id="260" r:id="rId9"/>
    <p:sldId id="261" r:id="rId10"/>
    <p:sldId id="263" r:id="rId11"/>
    <p:sldId id="264" r:id="rId12"/>
    <p:sldId id="266"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7BAEA9-CC9F-4BF9-0D9F-DE7DE7D8A811}" v="2" dt="2021-12-08T21:52:17.859"/>
    <p1510:client id="{AA41CEBD-53B6-684D-B048-977AF70514C3}" v="20" dt="2021-12-08T21:49:23.98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lleen Dockerty" userId="fdca17a0-27f1-4364-8d90-45d09969473c" providerId="ADAL" clId="{AA41CEBD-53B6-684D-B048-977AF70514C3}"/>
    <pc:docChg chg="addSld modSld">
      <pc:chgData name="Colleen Dockerty" userId="fdca17a0-27f1-4364-8d90-45d09969473c" providerId="ADAL" clId="{AA41CEBD-53B6-684D-B048-977AF70514C3}" dt="2021-12-08T21:49:23.989" v="19" actId="20577"/>
      <pc:docMkLst>
        <pc:docMk/>
      </pc:docMkLst>
      <pc:sldChg chg="modSp mod">
        <pc:chgData name="Colleen Dockerty" userId="fdca17a0-27f1-4364-8d90-45d09969473c" providerId="ADAL" clId="{AA41CEBD-53B6-684D-B048-977AF70514C3}" dt="2021-12-08T21:49:23.989" v="19" actId="20577"/>
        <pc:sldMkLst>
          <pc:docMk/>
          <pc:sldMk cId="3719069107" sldId="256"/>
        </pc:sldMkLst>
        <pc:spChg chg="mod">
          <ac:chgData name="Colleen Dockerty" userId="fdca17a0-27f1-4364-8d90-45d09969473c" providerId="ADAL" clId="{AA41CEBD-53B6-684D-B048-977AF70514C3}" dt="2021-12-08T21:49:23.989" v="19" actId="20577"/>
          <ac:spMkLst>
            <pc:docMk/>
            <pc:sldMk cId="3719069107" sldId="256"/>
            <ac:spMk id="2" creationId="{42428D23-347B-EB4D-9005-1A46F96231E1}"/>
          </ac:spMkLst>
        </pc:spChg>
      </pc:sldChg>
      <pc:sldChg chg="add">
        <pc:chgData name="Colleen Dockerty" userId="fdca17a0-27f1-4364-8d90-45d09969473c" providerId="ADAL" clId="{AA41CEBD-53B6-684D-B048-977AF70514C3}" dt="2021-12-08T21:49:14.033" v="0"/>
        <pc:sldMkLst>
          <pc:docMk/>
          <pc:sldMk cId="2480807710" sldId="262"/>
        </pc:sldMkLst>
      </pc:sldChg>
      <pc:sldChg chg="add">
        <pc:chgData name="Colleen Dockerty" userId="fdca17a0-27f1-4364-8d90-45d09969473c" providerId="ADAL" clId="{AA41CEBD-53B6-684D-B048-977AF70514C3}" dt="2021-12-08T21:49:14.033" v="0"/>
        <pc:sldMkLst>
          <pc:docMk/>
          <pc:sldMk cId="3119321098" sldId="263"/>
        </pc:sldMkLst>
      </pc:sldChg>
      <pc:sldChg chg="add">
        <pc:chgData name="Colleen Dockerty" userId="fdca17a0-27f1-4364-8d90-45d09969473c" providerId="ADAL" clId="{AA41CEBD-53B6-684D-B048-977AF70514C3}" dt="2021-12-08T21:49:14.033" v="0"/>
        <pc:sldMkLst>
          <pc:docMk/>
          <pc:sldMk cId="859394894" sldId="264"/>
        </pc:sldMkLst>
      </pc:sldChg>
      <pc:sldChg chg="add">
        <pc:chgData name="Colleen Dockerty" userId="fdca17a0-27f1-4364-8d90-45d09969473c" providerId="ADAL" clId="{AA41CEBD-53B6-684D-B048-977AF70514C3}" dt="2021-12-08T21:49:14.033" v="0"/>
        <pc:sldMkLst>
          <pc:docMk/>
          <pc:sldMk cId="118293485" sldId="265"/>
        </pc:sldMkLst>
      </pc:sldChg>
      <pc:sldChg chg="add">
        <pc:chgData name="Colleen Dockerty" userId="fdca17a0-27f1-4364-8d90-45d09969473c" providerId="ADAL" clId="{AA41CEBD-53B6-684D-B048-977AF70514C3}" dt="2021-12-08T21:49:14.033" v="0"/>
        <pc:sldMkLst>
          <pc:docMk/>
          <pc:sldMk cId="1918798867" sldId="266"/>
        </pc:sldMkLst>
      </pc:sldChg>
      <pc:sldChg chg="add">
        <pc:chgData name="Colleen Dockerty" userId="fdca17a0-27f1-4364-8d90-45d09969473c" providerId="ADAL" clId="{AA41CEBD-53B6-684D-B048-977AF70514C3}" dt="2021-12-08T21:49:14.033" v="0"/>
        <pc:sldMkLst>
          <pc:docMk/>
          <pc:sldMk cId="939093937" sldId="267"/>
        </pc:sldMkLst>
      </pc:sldChg>
      <pc:sldChg chg="add">
        <pc:chgData name="Colleen Dockerty" userId="fdca17a0-27f1-4364-8d90-45d09969473c" providerId="ADAL" clId="{AA41CEBD-53B6-684D-B048-977AF70514C3}" dt="2021-12-08T21:49:14.033" v="0"/>
        <pc:sldMkLst>
          <pc:docMk/>
          <pc:sldMk cId="759898475" sldId="268"/>
        </pc:sldMkLst>
      </pc:sldChg>
      <pc:sldChg chg="add">
        <pc:chgData name="Colleen Dockerty" userId="fdca17a0-27f1-4364-8d90-45d09969473c" providerId="ADAL" clId="{AA41CEBD-53B6-684D-B048-977AF70514C3}" dt="2021-12-08T21:49:14.033" v="0"/>
        <pc:sldMkLst>
          <pc:docMk/>
          <pc:sldMk cId="4085735587" sldId="269"/>
        </pc:sldMkLst>
      </pc:sldChg>
      <pc:sldChg chg="add">
        <pc:chgData name="Colleen Dockerty" userId="fdca17a0-27f1-4364-8d90-45d09969473c" providerId="ADAL" clId="{AA41CEBD-53B6-684D-B048-977AF70514C3}" dt="2021-12-08T21:49:14.033" v="0"/>
        <pc:sldMkLst>
          <pc:docMk/>
          <pc:sldMk cId="4015032198" sldId="270"/>
        </pc:sldMkLst>
      </pc:sldChg>
      <pc:sldChg chg="add">
        <pc:chgData name="Colleen Dockerty" userId="fdca17a0-27f1-4364-8d90-45d09969473c" providerId="ADAL" clId="{AA41CEBD-53B6-684D-B048-977AF70514C3}" dt="2021-12-08T21:49:14.033" v="0"/>
        <pc:sldMkLst>
          <pc:docMk/>
          <pc:sldMk cId="2521038079" sldId="271"/>
        </pc:sldMkLst>
      </pc:sldChg>
      <pc:sldChg chg="add">
        <pc:chgData name="Colleen Dockerty" userId="fdca17a0-27f1-4364-8d90-45d09969473c" providerId="ADAL" clId="{AA41CEBD-53B6-684D-B048-977AF70514C3}" dt="2021-12-08T21:49:14.033" v="0"/>
        <pc:sldMkLst>
          <pc:docMk/>
          <pc:sldMk cId="1491317085" sldId="272"/>
        </pc:sldMkLst>
      </pc:sldChg>
    </pc:docChg>
  </pc:docChgLst>
  <pc:docChgLst>
    <pc:chgData name="Colleen Dockerty" userId="S::colleen.dockerty@nca.no::fdca17a0-27f1-4364-8d90-45d09969473c" providerId="AD" clId="Web-{7A7BAEA9-CC9F-4BF9-0D9F-DE7DE7D8A811}"/>
    <pc:docChg chg="delSld">
      <pc:chgData name="Colleen Dockerty" userId="S::colleen.dockerty@nca.no::fdca17a0-27f1-4364-8d90-45d09969473c" providerId="AD" clId="Web-{7A7BAEA9-CC9F-4BF9-0D9F-DE7DE7D8A811}" dt="2021-12-08T21:52:17.859" v="1"/>
      <pc:docMkLst>
        <pc:docMk/>
      </pc:docMkLst>
      <pc:sldChg chg="del">
        <pc:chgData name="Colleen Dockerty" userId="S::colleen.dockerty@nca.no::fdca17a0-27f1-4364-8d90-45d09969473c" providerId="AD" clId="Web-{7A7BAEA9-CC9F-4BF9-0D9F-DE7DE7D8A811}" dt="2021-12-08T21:50:42.263" v="0"/>
        <pc:sldMkLst>
          <pc:docMk/>
          <pc:sldMk cId="2480807710" sldId="262"/>
        </pc:sldMkLst>
      </pc:sldChg>
      <pc:sldChg chg="del">
        <pc:chgData name="Colleen Dockerty" userId="S::colleen.dockerty@nca.no::fdca17a0-27f1-4364-8d90-45d09969473c" providerId="AD" clId="Web-{7A7BAEA9-CC9F-4BF9-0D9F-DE7DE7D8A811}" dt="2021-12-08T21:52:17.859" v="1"/>
        <pc:sldMkLst>
          <pc:docMk/>
          <pc:sldMk cId="118293485"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123108-545C-3C46-A474-EA1EF31CCADF}"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AF0300-AAEA-C440-AAA7-1D1B3B7208EB}" type="slidenum">
              <a:rPr lang="en-US" smtClean="0"/>
              <a:t>‹#›</a:t>
            </a:fld>
            <a:endParaRPr lang="en-US"/>
          </a:p>
        </p:txBody>
      </p:sp>
    </p:spTree>
    <p:extLst>
      <p:ext uri="{BB962C8B-B14F-4D97-AF65-F5344CB8AC3E}">
        <p14:creationId xmlns:p14="http://schemas.microsoft.com/office/powerpoint/2010/main" val="1379524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a:solidFill>
                  <a:schemeClr val="tx1"/>
                </a:solidFill>
                <a:effectLst/>
                <a:latin typeface="+mn-lt"/>
                <a:ea typeface="+mn-ea"/>
                <a:cs typeface="+mn-cs"/>
              </a:rPr>
              <a:t>FACT: Studies consistently show that most women and girls who experience sexual violence are abused by people they know; often the perpetrators are those they trust and love. Globally, women’s homicides are six times more likely than men’s to be committed by an intimate partner. </a:t>
            </a:r>
          </a:p>
          <a:p>
            <a:endParaRPr lang="en-US"/>
          </a:p>
        </p:txBody>
      </p:sp>
      <p:sp>
        <p:nvSpPr>
          <p:cNvPr id="4" name="Slide Number Placeholder 3"/>
          <p:cNvSpPr>
            <a:spLocks noGrp="1"/>
          </p:cNvSpPr>
          <p:nvPr>
            <p:ph type="sldNum" sz="quarter" idx="5"/>
          </p:nvPr>
        </p:nvSpPr>
        <p:spPr/>
        <p:txBody>
          <a:bodyPr/>
          <a:lstStyle/>
          <a:p>
            <a:fld id="{32AF0300-AAEA-C440-AAA7-1D1B3B7208EB}" type="slidenum">
              <a:rPr lang="en-US" smtClean="0"/>
              <a:t>2</a:t>
            </a:fld>
            <a:endParaRPr lang="en-US"/>
          </a:p>
        </p:txBody>
      </p:sp>
    </p:spTree>
    <p:extLst>
      <p:ext uri="{BB962C8B-B14F-4D97-AF65-F5344CB8AC3E}">
        <p14:creationId xmlns:p14="http://schemas.microsoft.com/office/powerpoint/2010/main" val="29763040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Women subjected to violence often do not disclose their experience of violence to anyone because of fear of being blamed or stigmatized or that no one will believe them. As a health care provider, even if a woman does not disclose violence to you, studies show that such women are more likely to seek health care for a range of related conditions. Hence, you are likely to come into contact with survivors of violence. Women also indicate that an empathic response from a health-care provider can gain their trust for disclosing their experience. Therefore, an empathetic, validating and nonjudgmental response to a survivor is very important to the survivor and to putting her on a path to healing. </a:t>
            </a:r>
            <a:endParaRPr lang="en-US"/>
          </a:p>
        </p:txBody>
      </p:sp>
      <p:sp>
        <p:nvSpPr>
          <p:cNvPr id="4" name="Slide Number Placeholder 3"/>
          <p:cNvSpPr>
            <a:spLocks noGrp="1"/>
          </p:cNvSpPr>
          <p:nvPr>
            <p:ph type="sldNum" sz="quarter" idx="5"/>
          </p:nvPr>
        </p:nvSpPr>
        <p:spPr/>
        <p:txBody>
          <a:bodyPr/>
          <a:lstStyle/>
          <a:p>
            <a:fld id="{ECE03788-1B51-0945-B832-E6C372007A28}" type="slidenum">
              <a:rPr lang="en-US" smtClean="0"/>
              <a:t>11</a:t>
            </a:fld>
            <a:endParaRPr lang="en-US"/>
          </a:p>
        </p:txBody>
      </p:sp>
    </p:spTree>
    <p:extLst>
      <p:ext uri="{BB962C8B-B14F-4D97-AF65-F5344CB8AC3E}">
        <p14:creationId xmlns:p14="http://schemas.microsoft.com/office/powerpoint/2010/main" val="6114449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The fact that a person sells sex for a living does not mean that she/he is always ready and willing to have sex. Rape is the act of forcing someone to have sex without their consent. Sex workers are often forced to have sex because of the stigma that they are always available for sex. Even clients and potential clients can force sex workers to have sex. If someone has sex with you once, even when you paid for it, she/he does not necessarily have the right to have sex with you again without your consent. </a:t>
            </a:r>
            <a:endParaRPr lang="en-US"/>
          </a:p>
        </p:txBody>
      </p:sp>
      <p:sp>
        <p:nvSpPr>
          <p:cNvPr id="4" name="Slide Number Placeholder 3"/>
          <p:cNvSpPr>
            <a:spLocks noGrp="1"/>
          </p:cNvSpPr>
          <p:nvPr>
            <p:ph type="sldNum" sz="quarter" idx="5"/>
          </p:nvPr>
        </p:nvSpPr>
        <p:spPr/>
        <p:txBody>
          <a:bodyPr/>
          <a:lstStyle/>
          <a:p>
            <a:fld id="{ECE03788-1B51-0945-B832-E6C372007A28}" type="slidenum">
              <a:rPr lang="en-US" smtClean="0"/>
              <a:t>12</a:t>
            </a:fld>
            <a:endParaRPr lang="en-US"/>
          </a:p>
        </p:txBody>
      </p:sp>
    </p:spTree>
    <p:extLst>
      <p:ext uri="{BB962C8B-B14F-4D97-AF65-F5344CB8AC3E}">
        <p14:creationId xmlns:p14="http://schemas.microsoft.com/office/powerpoint/2010/main" val="14572864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a:solidFill>
                  <a:schemeClr val="tx1"/>
                </a:solidFill>
                <a:effectLst/>
                <a:latin typeface="+mn-lt"/>
                <a:ea typeface="+mn-ea"/>
                <a:cs typeface="+mn-cs"/>
              </a:rPr>
              <a:t> </a:t>
            </a:r>
            <a:r>
              <a:rPr lang="en-CA" sz="1200" kern="1200">
                <a:solidFill>
                  <a:schemeClr val="tx1"/>
                </a:solidFill>
                <a:effectLst/>
                <a:latin typeface="+mn-lt"/>
                <a:ea typeface="+mn-ea"/>
                <a:cs typeface="+mn-cs"/>
              </a:rPr>
              <a:t>There are many reasons why a woman might stay with a violent partner. It is not our place to judge these women. In fact, leaving a violent relationship can result in increased risk of violence from a controlling, violent partner. Other reasons such as economic dependence and social pressures not to break up the family can prevent a woman from leaving her violent partner. </a:t>
            </a:r>
            <a:endParaRPr lang="en-US"/>
          </a:p>
        </p:txBody>
      </p:sp>
      <p:sp>
        <p:nvSpPr>
          <p:cNvPr id="4" name="Slide Number Placeholder 3"/>
          <p:cNvSpPr>
            <a:spLocks noGrp="1"/>
          </p:cNvSpPr>
          <p:nvPr>
            <p:ph type="sldNum" sz="quarter" idx="5"/>
          </p:nvPr>
        </p:nvSpPr>
        <p:spPr/>
        <p:txBody>
          <a:bodyPr/>
          <a:lstStyle/>
          <a:p>
            <a:fld id="{ECE03788-1B51-0945-B832-E6C372007A28}" type="slidenum">
              <a:rPr lang="en-US" smtClean="0"/>
              <a:t>13</a:t>
            </a:fld>
            <a:endParaRPr lang="en-US"/>
          </a:p>
        </p:txBody>
      </p:sp>
    </p:spTree>
    <p:extLst>
      <p:ext uri="{BB962C8B-B14F-4D97-AF65-F5344CB8AC3E}">
        <p14:creationId xmlns:p14="http://schemas.microsoft.com/office/powerpoint/2010/main" val="15032797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Gender-based violence is defined as “An umbrella term for any act, omission, or conduct that is perpetuated against a person’s will and that is based on socially ascribed differences (gender) between males and females”. Men who have sex with men defy the socially ascribed roles for males and females and, as a result, may experience abuse and violence. This is considered a form of gender-based violence, although it is more precisely described as violence on the basis of sexual orientation. </a:t>
            </a:r>
            <a:endParaRPr lang="en-US"/>
          </a:p>
        </p:txBody>
      </p:sp>
      <p:sp>
        <p:nvSpPr>
          <p:cNvPr id="4" name="Slide Number Placeholder 3"/>
          <p:cNvSpPr>
            <a:spLocks noGrp="1"/>
          </p:cNvSpPr>
          <p:nvPr>
            <p:ph type="sldNum" sz="quarter" idx="5"/>
          </p:nvPr>
        </p:nvSpPr>
        <p:spPr/>
        <p:txBody>
          <a:bodyPr/>
          <a:lstStyle/>
          <a:p>
            <a:fld id="{ECE03788-1B51-0945-B832-E6C372007A28}" type="slidenum">
              <a:rPr lang="en-US" smtClean="0"/>
              <a:t>14</a:t>
            </a:fld>
            <a:endParaRPr lang="en-US"/>
          </a:p>
        </p:txBody>
      </p:sp>
    </p:spTree>
    <p:extLst>
      <p:ext uri="{BB962C8B-B14F-4D97-AF65-F5344CB8AC3E}">
        <p14:creationId xmlns:p14="http://schemas.microsoft.com/office/powerpoint/2010/main" val="2122578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There is never any excuse or justification for rape or any type of violence. Although we may encourage people to stay aware of their surroundings and potential risks for being in vulnerable or potentially abusive situations, not doing so does not mean that a person is at fault for experiencing violence</a:t>
            </a:r>
            <a:r>
              <a:rPr lang="en-CA">
                <a:effectLst/>
              </a:rPr>
              <a:t> </a:t>
            </a:r>
            <a:endParaRPr lang="en-US"/>
          </a:p>
        </p:txBody>
      </p:sp>
      <p:sp>
        <p:nvSpPr>
          <p:cNvPr id="4" name="Slide Number Placeholder 3"/>
          <p:cNvSpPr>
            <a:spLocks noGrp="1"/>
          </p:cNvSpPr>
          <p:nvPr>
            <p:ph type="sldNum" sz="quarter" idx="5"/>
          </p:nvPr>
        </p:nvSpPr>
        <p:spPr/>
        <p:txBody>
          <a:bodyPr/>
          <a:lstStyle/>
          <a:p>
            <a:fld id="{ECE03788-1B51-0945-B832-E6C372007A28}" type="slidenum">
              <a:rPr lang="en-US" smtClean="0"/>
              <a:t>15</a:t>
            </a:fld>
            <a:endParaRPr lang="en-US"/>
          </a:p>
        </p:txBody>
      </p:sp>
    </p:spTree>
    <p:extLst>
      <p:ext uri="{BB962C8B-B14F-4D97-AF65-F5344CB8AC3E}">
        <p14:creationId xmlns:p14="http://schemas.microsoft.com/office/powerpoint/2010/main" val="36102111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FACT: Violence often continues and may even increase after a woman leaves her partner. In fact, a woman’s risk of being murdered is greatest immediately after separation. </a:t>
            </a:r>
          </a:p>
          <a:p>
            <a:endParaRPr lang="en-US"/>
          </a:p>
        </p:txBody>
      </p:sp>
      <p:sp>
        <p:nvSpPr>
          <p:cNvPr id="4" name="Slide Number Placeholder 3"/>
          <p:cNvSpPr>
            <a:spLocks noGrp="1"/>
          </p:cNvSpPr>
          <p:nvPr>
            <p:ph type="sldNum" sz="quarter" idx="5"/>
          </p:nvPr>
        </p:nvSpPr>
        <p:spPr/>
        <p:txBody>
          <a:bodyPr/>
          <a:lstStyle/>
          <a:p>
            <a:fld id="{32AF0300-AAEA-C440-AAA7-1D1B3B7208EB}" type="slidenum">
              <a:rPr lang="en-US" smtClean="0"/>
              <a:t>3</a:t>
            </a:fld>
            <a:endParaRPr lang="en-US"/>
          </a:p>
        </p:txBody>
      </p:sp>
    </p:spTree>
    <p:extLst>
      <p:ext uri="{BB962C8B-B14F-4D97-AF65-F5344CB8AC3E}">
        <p14:creationId xmlns:p14="http://schemas.microsoft.com/office/powerpoint/2010/main" val="35781022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FACT: There are many barriers preventing women from leaving a violent relationship. These include financial dependence on the abuser for the survival of herself and/or her children, pressure from society and family to maintain the relationship, and a lack of options regarding where to go. </a:t>
            </a:r>
          </a:p>
          <a:p>
            <a:endParaRPr lang="en-US"/>
          </a:p>
        </p:txBody>
      </p:sp>
      <p:sp>
        <p:nvSpPr>
          <p:cNvPr id="4" name="Slide Number Placeholder 3"/>
          <p:cNvSpPr>
            <a:spLocks noGrp="1"/>
          </p:cNvSpPr>
          <p:nvPr>
            <p:ph type="sldNum" sz="quarter" idx="5"/>
          </p:nvPr>
        </p:nvSpPr>
        <p:spPr/>
        <p:txBody>
          <a:bodyPr/>
          <a:lstStyle/>
          <a:p>
            <a:fld id="{32AF0300-AAEA-C440-AAA7-1D1B3B7208EB}" type="slidenum">
              <a:rPr lang="en-US" smtClean="0"/>
              <a:t>4</a:t>
            </a:fld>
            <a:endParaRPr lang="en-US"/>
          </a:p>
        </p:txBody>
      </p:sp>
    </p:spTree>
    <p:extLst>
      <p:ext uri="{BB962C8B-B14F-4D97-AF65-F5344CB8AC3E}">
        <p14:creationId xmlns:p14="http://schemas.microsoft.com/office/powerpoint/2010/main" val="2706132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FACT: Male violence is not genetic. It is enabled by norms around masculinity, which permit and even encourage men to be aggressive. Men are often able to control their violence in certain settings, such as at work, while choosing to be violent at home. </a:t>
            </a:r>
          </a:p>
          <a:p>
            <a:endParaRPr lang="en-US"/>
          </a:p>
        </p:txBody>
      </p:sp>
      <p:sp>
        <p:nvSpPr>
          <p:cNvPr id="4" name="Slide Number Placeholder 3"/>
          <p:cNvSpPr>
            <a:spLocks noGrp="1"/>
          </p:cNvSpPr>
          <p:nvPr>
            <p:ph type="sldNum" sz="quarter" idx="5"/>
          </p:nvPr>
        </p:nvSpPr>
        <p:spPr/>
        <p:txBody>
          <a:bodyPr/>
          <a:lstStyle/>
          <a:p>
            <a:fld id="{32AF0300-AAEA-C440-AAA7-1D1B3B7208EB}" type="slidenum">
              <a:rPr lang="en-US" smtClean="0"/>
              <a:t>5</a:t>
            </a:fld>
            <a:endParaRPr lang="en-US"/>
          </a:p>
        </p:txBody>
      </p:sp>
    </p:spTree>
    <p:extLst>
      <p:ext uri="{BB962C8B-B14F-4D97-AF65-F5344CB8AC3E}">
        <p14:creationId xmlns:p14="http://schemas.microsoft.com/office/powerpoint/2010/main" val="619496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FACT: It is never the survivor’s fault. As health-care providers, it is important to examine our values and beliefs about gender roles. If you feel that women provoke violence against themselves, you should not identify and respond to violence against women until you understand that women do not deserve to be physically, emotionally or sexually assaulted under any circumstances</a:t>
            </a:r>
          </a:p>
        </p:txBody>
      </p:sp>
      <p:sp>
        <p:nvSpPr>
          <p:cNvPr id="4" name="Slide Number Placeholder 3"/>
          <p:cNvSpPr>
            <a:spLocks noGrp="1"/>
          </p:cNvSpPr>
          <p:nvPr>
            <p:ph type="sldNum" sz="quarter" idx="5"/>
          </p:nvPr>
        </p:nvSpPr>
        <p:spPr/>
        <p:txBody>
          <a:bodyPr/>
          <a:lstStyle/>
          <a:p>
            <a:fld id="{32AF0300-AAEA-C440-AAA7-1D1B3B7208EB}" type="slidenum">
              <a:rPr lang="en-US" smtClean="0"/>
              <a:t>6</a:t>
            </a:fld>
            <a:endParaRPr lang="en-US"/>
          </a:p>
        </p:txBody>
      </p:sp>
    </p:spTree>
    <p:extLst>
      <p:ext uri="{BB962C8B-B14F-4D97-AF65-F5344CB8AC3E}">
        <p14:creationId xmlns:p14="http://schemas.microsoft.com/office/powerpoint/2010/main" val="2228905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There is never any excuse or justification for rape or any type of violence. Women who are abused should never be blamed or told that it is their fault. </a:t>
            </a:r>
            <a:endParaRPr lang="en-US"/>
          </a:p>
        </p:txBody>
      </p:sp>
      <p:sp>
        <p:nvSpPr>
          <p:cNvPr id="4" name="Slide Number Placeholder 3"/>
          <p:cNvSpPr>
            <a:spLocks noGrp="1"/>
          </p:cNvSpPr>
          <p:nvPr>
            <p:ph type="sldNum" sz="quarter" idx="5"/>
          </p:nvPr>
        </p:nvSpPr>
        <p:spPr/>
        <p:txBody>
          <a:bodyPr/>
          <a:lstStyle/>
          <a:p>
            <a:fld id="{ECE03788-1B51-0945-B832-E6C372007A28}" type="slidenum">
              <a:rPr lang="en-US" smtClean="0"/>
              <a:t>7</a:t>
            </a:fld>
            <a:endParaRPr lang="en-US"/>
          </a:p>
        </p:txBody>
      </p:sp>
    </p:spTree>
    <p:extLst>
      <p:ext uri="{BB962C8B-B14F-4D97-AF65-F5344CB8AC3E}">
        <p14:creationId xmlns:p14="http://schemas.microsoft.com/office/powerpoint/2010/main" val="3774830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Every woman has the right to bodily integrity and the right to refuse sex. In many settings, however, gender norms socialize women and men into believing that once you are married, the man is entitled to have sex with his wife whenever he wants. In fact, in many countries, forced sex with your spouse is not considered. However, women always have the right to control their own bodies and sexuality, and this means that they can say “no” to sex with their husbands. </a:t>
            </a:r>
            <a:endParaRPr lang="en-US"/>
          </a:p>
        </p:txBody>
      </p:sp>
      <p:sp>
        <p:nvSpPr>
          <p:cNvPr id="4" name="Slide Number Placeholder 3"/>
          <p:cNvSpPr>
            <a:spLocks noGrp="1"/>
          </p:cNvSpPr>
          <p:nvPr>
            <p:ph type="sldNum" sz="quarter" idx="5"/>
          </p:nvPr>
        </p:nvSpPr>
        <p:spPr/>
        <p:txBody>
          <a:bodyPr/>
          <a:lstStyle/>
          <a:p>
            <a:fld id="{ECE03788-1B51-0945-B832-E6C372007A28}" type="slidenum">
              <a:rPr lang="en-US" smtClean="0"/>
              <a:t>8</a:t>
            </a:fld>
            <a:endParaRPr lang="en-US"/>
          </a:p>
        </p:txBody>
      </p:sp>
    </p:spTree>
    <p:extLst>
      <p:ext uri="{BB962C8B-B14F-4D97-AF65-F5344CB8AC3E}">
        <p14:creationId xmlns:p14="http://schemas.microsoft.com/office/powerpoint/2010/main" val="25605010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kern="1200">
                <a:solidFill>
                  <a:schemeClr val="tx1"/>
                </a:solidFill>
                <a:effectLst/>
                <a:latin typeface="+mn-lt"/>
                <a:ea typeface="+mn-ea"/>
                <a:cs typeface="+mn-cs"/>
              </a:rPr>
              <a:t>Violence against women is a public health issue with grave effects on the health of women and families. There are economic impacts as a result of the need to treat and respond to women’s health impacts, as well as the negative impact on survivors’ economic productivity. There are also compounding effects on children/witnesses of violence who may become violent themselves, drop out of school or otherwise be unable to lead productive lives as a result of the violence to which they were exposed. </a:t>
            </a:r>
            <a:endParaRPr lang="en-US"/>
          </a:p>
          <a:p>
            <a:endParaRPr lang="en-US"/>
          </a:p>
        </p:txBody>
      </p:sp>
      <p:sp>
        <p:nvSpPr>
          <p:cNvPr id="4" name="Slide Number Placeholder 3"/>
          <p:cNvSpPr>
            <a:spLocks noGrp="1"/>
          </p:cNvSpPr>
          <p:nvPr>
            <p:ph type="sldNum" sz="quarter" idx="5"/>
          </p:nvPr>
        </p:nvSpPr>
        <p:spPr/>
        <p:txBody>
          <a:bodyPr/>
          <a:lstStyle/>
          <a:p>
            <a:fld id="{ECE03788-1B51-0945-B832-E6C372007A28}" type="slidenum">
              <a:rPr lang="en-US" smtClean="0"/>
              <a:t>9</a:t>
            </a:fld>
            <a:endParaRPr lang="en-US"/>
          </a:p>
        </p:txBody>
      </p:sp>
    </p:spTree>
    <p:extLst>
      <p:ext uri="{BB962C8B-B14F-4D97-AF65-F5344CB8AC3E}">
        <p14:creationId xmlns:p14="http://schemas.microsoft.com/office/powerpoint/2010/main" val="12026845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kern="1200">
                <a:solidFill>
                  <a:schemeClr val="tx1"/>
                </a:solidFill>
                <a:effectLst/>
                <a:latin typeface="+mn-lt"/>
                <a:ea typeface="+mn-ea"/>
                <a:cs typeface="+mn-cs"/>
              </a:rPr>
              <a:t>There is never any excuse or justification for any type of violence. Any conflict can be resolved without resorting to violence. It should never be used as a form of power or control. </a:t>
            </a:r>
            <a:endParaRPr lang="en-US"/>
          </a:p>
        </p:txBody>
      </p:sp>
      <p:sp>
        <p:nvSpPr>
          <p:cNvPr id="4" name="Slide Number Placeholder 3"/>
          <p:cNvSpPr>
            <a:spLocks noGrp="1"/>
          </p:cNvSpPr>
          <p:nvPr>
            <p:ph type="sldNum" sz="quarter" idx="5"/>
          </p:nvPr>
        </p:nvSpPr>
        <p:spPr/>
        <p:txBody>
          <a:bodyPr/>
          <a:lstStyle/>
          <a:p>
            <a:fld id="{ECE03788-1B51-0945-B832-E6C372007A28}" type="slidenum">
              <a:rPr lang="en-US" smtClean="0"/>
              <a:t>10</a:t>
            </a:fld>
            <a:endParaRPr lang="en-US"/>
          </a:p>
        </p:txBody>
      </p:sp>
    </p:spTree>
    <p:extLst>
      <p:ext uri="{BB962C8B-B14F-4D97-AF65-F5344CB8AC3E}">
        <p14:creationId xmlns:p14="http://schemas.microsoft.com/office/powerpoint/2010/main" val="1245783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D989D-662A-D84F-8BFC-A43E7678015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DEFD56-4BC7-4846-BB50-6D272446824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9D01BF-2465-2244-9C54-ECBE83FDEA87}"/>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5" name="Footer Placeholder 4">
            <a:extLst>
              <a:ext uri="{FF2B5EF4-FFF2-40B4-BE49-F238E27FC236}">
                <a16:creationId xmlns:a16="http://schemas.microsoft.com/office/drawing/2014/main" id="{BE071E41-7D04-C447-B3D9-1FF43CE2A7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D178E0-7594-3B40-9611-6E2F95E85B3F}"/>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3975086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CC346-400B-F648-8ABC-2CC71F40EE1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3FECAD4-CCB9-7E49-B2D2-1DD00942B8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1A89C9-A34B-B44C-8C9F-A632201AA02D}"/>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5" name="Footer Placeholder 4">
            <a:extLst>
              <a:ext uri="{FF2B5EF4-FFF2-40B4-BE49-F238E27FC236}">
                <a16:creationId xmlns:a16="http://schemas.microsoft.com/office/drawing/2014/main" id="{99F0D5BF-67E2-A747-B026-4115414680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CC61EDD-3A27-0E4D-B2F2-E600B96F8272}"/>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3756043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A4D5FB-176B-474A-B360-74549A6ADA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D140D94-18C8-E946-AF69-8145D92482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4DFB4C0-A4F7-8A41-8F96-2CD9E4E71BFA}"/>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5" name="Footer Placeholder 4">
            <a:extLst>
              <a:ext uri="{FF2B5EF4-FFF2-40B4-BE49-F238E27FC236}">
                <a16:creationId xmlns:a16="http://schemas.microsoft.com/office/drawing/2014/main" id="{1955E8B3-6DCC-7C4B-809F-69F408A08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05936E-CBD3-984E-8784-D1B567B88475}"/>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1275696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48A64-55DA-FB47-9822-A233AECE25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233A8F-21EB-9547-8A81-CE3003547C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FCCEA-DA88-D349-ADC5-B6493515C17C}"/>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5" name="Footer Placeholder 4">
            <a:extLst>
              <a:ext uri="{FF2B5EF4-FFF2-40B4-BE49-F238E27FC236}">
                <a16:creationId xmlns:a16="http://schemas.microsoft.com/office/drawing/2014/main" id="{C88C75F0-049A-5941-AD9D-5A461C9DD3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6F0647-2DB5-394E-9E04-5C4A3C87BD41}"/>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1238806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BABF5-2AB2-FF4B-9B2D-43A7091CEA6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2FCDCAF-4D69-234C-AE8E-14DE4CCF00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152020-E9C8-6E48-8D3C-0682C3678D07}"/>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5" name="Footer Placeholder 4">
            <a:extLst>
              <a:ext uri="{FF2B5EF4-FFF2-40B4-BE49-F238E27FC236}">
                <a16:creationId xmlns:a16="http://schemas.microsoft.com/office/drawing/2014/main" id="{EEF72F03-8F16-944B-87E8-A4BBE7C58C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69DC5AF-4DF0-6541-8513-03669B58C850}"/>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1625326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6F259-9C9A-B349-AB29-B347FF30A8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2B9E4DE-24CA-614F-9750-DB281423907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3191A67-3113-274A-9531-1DE68F4977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34829DF-DB49-AC45-A3D0-BC961B0242DE}"/>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6" name="Footer Placeholder 5">
            <a:extLst>
              <a:ext uri="{FF2B5EF4-FFF2-40B4-BE49-F238E27FC236}">
                <a16:creationId xmlns:a16="http://schemas.microsoft.com/office/drawing/2014/main" id="{B8AC1A90-A247-1F44-9549-AEFF903F4A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31F9EF7-8273-6E48-98D3-E6EF27C65ABC}"/>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2420494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797D-EA52-1A44-8567-4B6862E0E6F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7C4003-48D2-B144-834C-763B9ABA2C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E91EC1B-F990-704E-871C-3298F222B4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6B04D4-C7CB-B64C-B55D-6108FC38C1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2C815A8-9818-1740-A916-7893BB133A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B93401-2FED-E44B-8BC6-8CACB45D2754}"/>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8" name="Footer Placeholder 7">
            <a:extLst>
              <a:ext uri="{FF2B5EF4-FFF2-40B4-BE49-F238E27FC236}">
                <a16:creationId xmlns:a16="http://schemas.microsoft.com/office/drawing/2014/main" id="{EFA593AD-936F-CD4F-9F08-4B5C214A63E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A87190-A4F2-F44F-B38F-5D311055FE63}"/>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411920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672534-38F0-3D4A-A567-E824677E5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D1FC2A-C21A-AD41-AFCC-67BF31D4EC1D}"/>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4" name="Footer Placeholder 3">
            <a:extLst>
              <a:ext uri="{FF2B5EF4-FFF2-40B4-BE49-F238E27FC236}">
                <a16:creationId xmlns:a16="http://schemas.microsoft.com/office/drawing/2014/main" id="{1D55B763-BE54-D54E-8CA4-3E15AB5102E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AC3622B-95C1-9E46-911D-71283E1D79EE}"/>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33513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318AC-D824-684C-B18B-4C26CDDAD2B4}"/>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3" name="Footer Placeholder 2">
            <a:extLst>
              <a:ext uri="{FF2B5EF4-FFF2-40B4-BE49-F238E27FC236}">
                <a16:creationId xmlns:a16="http://schemas.microsoft.com/office/drawing/2014/main" id="{0AE0ED9D-9FD6-A34F-A2F9-975C07DF9E2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4D41E4-E8B3-7F4C-A3CA-E6B4F52D21A6}"/>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3500212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DA64C4-EA42-C34F-994A-5872DFE59D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3F25766-9D19-4845-91C1-CFE3A9E25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EB3B0B-B72B-7048-9998-DE5C2EC9E9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BF7B9C-9E99-9E40-9D6F-3AFFA39A9ACB}"/>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6" name="Footer Placeholder 5">
            <a:extLst>
              <a:ext uri="{FF2B5EF4-FFF2-40B4-BE49-F238E27FC236}">
                <a16:creationId xmlns:a16="http://schemas.microsoft.com/office/drawing/2014/main" id="{B2014203-F5D9-974F-9C12-22D95609F03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AD42B4-F585-1F44-BE86-1B32AAF1102D}"/>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3246070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CFC2B-1965-8147-818E-6FC57E38A2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E53EB9-C2B0-1343-A63C-12549FC1017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556F669-1462-9F49-88F5-A62B44345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3B4E25F-1594-174A-87D5-6D6102C3F5E7}"/>
              </a:ext>
            </a:extLst>
          </p:cNvPr>
          <p:cNvSpPr>
            <a:spLocks noGrp="1"/>
          </p:cNvSpPr>
          <p:nvPr>
            <p:ph type="dt" sz="half" idx="10"/>
          </p:nvPr>
        </p:nvSpPr>
        <p:spPr/>
        <p:txBody>
          <a:bodyPr/>
          <a:lstStyle/>
          <a:p>
            <a:fld id="{7C19FB43-3A0D-304A-9889-FB2DE8082AAC}" type="datetimeFigureOut">
              <a:rPr lang="en-US" smtClean="0"/>
              <a:t>12/8/2021</a:t>
            </a:fld>
            <a:endParaRPr lang="en-US"/>
          </a:p>
        </p:txBody>
      </p:sp>
      <p:sp>
        <p:nvSpPr>
          <p:cNvPr id="6" name="Footer Placeholder 5">
            <a:extLst>
              <a:ext uri="{FF2B5EF4-FFF2-40B4-BE49-F238E27FC236}">
                <a16:creationId xmlns:a16="http://schemas.microsoft.com/office/drawing/2014/main" id="{ED246EC0-0BE5-214E-9804-CB14185CEB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8F097FC-DC32-8B4E-8E45-22B69886C1BE}"/>
              </a:ext>
            </a:extLst>
          </p:cNvPr>
          <p:cNvSpPr>
            <a:spLocks noGrp="1"/>
          </p:cNvSpPr>
          <p:nvPr>
            <p:ph type="sldNum" sz="quarter" idx="12"/>
          </p:nvPr>
        </p:nvSpPr>
        <p:spPr/>
        <p:txBody>
          <a:bodyPr/>
          <a:lstStyle/>
          <a:p>
            <a:fld id="{75846D3A-9896-4F40-97F4-E8F09A8CCDBA}" type="slidenum">
              <a:rPr lang="en-US" smtClean="0"/>
              <a:t>‹#›</a:t>
            </a:fld>
            <a:endParaRPr lang="en-US"/>
          </a:p>
        </p:txBody>
      </p:sp>
    </p:spTree>
    <p:extLst>
      <p:ext uri="{BB962C8B-B14F-4D97-AF65-F5344CB8AC3E}">
        <p14:creationId xmlns:p14="http://schemas.microsoft.com/office/powerpoint/2010/main" val="824777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4DBE236-8208-B84F-8F6F-8E18FC2E3E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2760F9-C724-5943-A9BA-568A6741E9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F14B7D-874D-614F-A4C5-05F4B03712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19FB43-3A0D-304A-9889-FB2DE8082AAC}" type="datetimeFigureOut">
              <a:rPr lang="en-US" smtClean="0"/>
              <a:t>12/8/2021</a:t>
            </a:fld>
            <a:endParaRPr lang="en-US"/>
          </a:p>
        </p:txBody>
      </p:sp>
      <p:sp>
        <p:nvSpPr>
          <p:cNvPr id="5" name="Footer Placeholder 4">
            <a:extLst>
              <a:ext uri="{FF2B5EF4-FFF2-40B4-BE49-F238E27FC236}">
                <a16:creationId xmlns:a16="http://schemas.microsoft.com/office/drawing/2014/main" id="{F7D9F346-AD34-BB40-BCAA-E391911EBF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E56BDF0-3C71-9A4D-A23E-0C0D54F41EA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846D3A-9896-4F40-97F4-E8F09A8CCDBA}" type="slidenum">
              <a:rPr lang="en-US" smtClean="0"/>
              <a:t>‹#›</a:t>
            </a:fld>
            <a:endParaRPr lang="en-US"/>
          </a:p>
        </p:txBody>
      </p:sp>
    </p:spTree>
    <p:extLst>
      <p:ext uri="{BB962C8B-B14F-4D97-AF65-F5344CB8AC3E}">
        <p14:creationId xmlns:p14="http://schemas.microsoft.com/office/powerpoint/2010/main" val="1934297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28D23-347B-EB4D-9005-1A46F96231E1}"/>
              </a:ext>
            </a:extLst>
          </p:cNvPr>
          <p:cNvSpPr>
            <a:spLocks noGrp="1"/>
          </p:cNvSpPr>
          <p:nvPr>
            <p:ph type="ctrTitle"/>
          </p:nvPr>
        </p:nvSpPr>
        <p:spPr/>
        <p:txBody>
          <a:bodyPr/>
          <a:lstStyle/>
          <a:p>
            <a:r>
              <a:rPr lang="en-US"/>
              <a:t>Vote with your feet</a:t>
            </a:r>
            <a:br>
              <a:rPr lang="en-US"/>
            </a:br>
            <a:r>
              <a:rPr lang="en-US"/>
              <a:t>Activity</a:t>
            </a:r>
          </a:p>
        </p:txBody>
      </p:sp>
      <p:sp>
        <p:nvSpPr>
          <p:cNvPr id="3" name="Subtitle 2">
            <a:extLst>
              <a:ext uri="{FF2B5EF4-FFF2-40B4-BE49-F238E27FC236}">
                <a16:creationId xmlns:a16="http://schemas.microsoft.com/office/drawing/2014/main" id="{EF35946A-A303-2F40-B82E-CB0FB19192F7}"/>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19069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C454-0B50-0A42-B009-930F6A7FAC90}"/>
              </a:ext>
            </a:extLst>
          </p:cNvPr>
          <p:cNvSpPr>
            <a:spLocks noGrp="1"/>
          </p:cNvSpPr>
          <p:nvPr>
            <p:ph type="title"/>
          </p:nvPr>
        </p:nvSpPr>
        <p:spPr/>
        <p:txBody>
          <a:bodyPr anchor="ctr">
            <a:normAutofit/>
          </a:bodyPr>
          <a:lstStyle/>
          <a:p>
            <a:pPr algn="ctr"/>
            <a:r>
              <a:rPr lang="en-CA"/>
              <a:t>Men sometimes have a good reason to use violence against their partners.</a:t>
            </a:r>
            <a:endParaRPr lang="en-US"/>
          </a:p>
        </p:txBody>
      </p:sp>
      <p:sp>
        <p:nvSpPr>
          <p:cNvPr id="3" name="Text Placeholder 2">
            <a:extLst>
              <a:ext uri="{FF2B5EF4-FFF2-40B4-BE49-F238E27FC236}">
                <a16:creationId xmlns:a16="http://schemas.microsoft.com/office/drawing/2014/main" id="{2518441E-7343-0C42-9700-BC06B0007023}"/>
              </a:ext>
            </a:extLst>
          </p:cNvPr>
          <p:cNvSpPr>
            <a:spLocks noGrp="1"/>
          </p:cNvSpPr>
          <p:nvPr>
            <p:ph type="body" idx="1"/>
          </p:nvPr>
        </p:nvSpPr>
        <p:spPr/>
        <p:txBody>
          <a:bodyPr anchor="ctr">
            <a:normAutofit/>
          </a:bodyPr>
          <a:lstStyle/>
          <a:p>
            <a:pPr algn="ctr"/>
            <a:r>
              <a:rPr lang="en-US" sz="3200">
                <a:solidFill>
                  <a:srgbClr val="FF0000"/>
                </a:solidFill>
              </a:rPr>
              <a:t>FALSE</a:t>
            </a:r>
          </a:p>
        </p:txBody>
      </p:sp>
    </p:spTree>
    <p:extLst>
      <p:ext uri="{BB962C8B-B14F-4D97-AF65-F5344CB8AC3E}">
        <p14:creationId xmlns:p14="http://schemas.microsoft.com/office/powerpoint/2010/main" val="9390939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C454-0B50-0A42-B009-930F6A7FAC90}"/>
              </a:ext>
            </a:extLst>
          </p:cNvPr>
          <p:cNvSpPr>
            <a:spLocks noGrp="1"/>
          </p:cNvSpPr>
          <p:nvPr>
            <p:ph type="title"/>
          </p:nvPr>
        </p:nvSpPr>
        <p:spPr/>
        <p:txBody>
          <a:bodyPr anchor="ctr">
            <a:normAutofit fontScale="90000"/>
          </a:bodyPr>
          <a:lstStyle/>
          <a:p>
            <a:pPr algn="ctr"/>
            <a:r>
              <a:rPr lang="en-CA"/>
              <a:t>As a health care worker, how I respond to a woman who has suffered violence from a partner or sexual abuse is not very important. </a:t>
            </a:r>
          </a:p>
        </p:txBody>
      </p:sp>
      <p:sp>
        <p:nvSpPr>
          <p:cNvPr id="3" name="Text Placeholder 2">
            <a:extLst>
              <a:ext uri="{FF2B5EF4-FFF2-40B4-BE49-F238E27FC236}">
                <a16:creationId xmlns:a16="http://schemas.microsoft.com/office/drawing/2014/main" id="{2518441E-7343-0C42-9700-BC06B0007023}"/>
              </a:ext>
            </a:extLst>
          </p:cNvPr>
          <p:cNvSpPr>
            <a:spLocks noGrp="1"/>
          </p:cNvSpPr>
          <p:nvPr>
            <p:ph type="body" idx="1"/>
          </p:nvPr>
        </p:nvSpPr>
        <p:spPr/>
        <p:txBody>
          <a:bodyPr anchor="ctr">
            <a:normAutofit/>
          </a:bodyPr>
          <a:lstStyle/>
          <a:p>
            <a:pPr algn="ctr"/>
            <a:r>
              <a:rPr lang="en-US" sz="3200">
                <a:solidFill>
                  <a:srgbClr val="FF0000"/>
                </a:solidFill>
              </a:rPr>
              <a:t>FALSE</a:t>
            </a:r>
          </a:p>
        </p:txBody>
      </p:sp>
    </p:spTree>
    <p:extLst>
      <p:ext uri="{BB962C8B-B14F-4D97-AF65-F5344CB8AC3E}">
        <p14:creationId xmlns:p14="http://schemas.microsoft.com/office/powerpoint/2010/main" val="759898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C454-0B50-0A42-B009-930F6A7FAC90}"/>
              </a:ext>
            </a:extLst>
          </p:cNvPr>
          <p:cNvSpPr>
            <a:spLocks noGrp="1"/>
          </p:cNvSpPr>
          <p:nvPr>
            <p:ph type="title"/>
          </p:nvPr>
        </p:nvSpPr>
        <p:spPr/>
        <p:txBody>
          <a:bodyPr anchor="ctr">
            <a:normAutofit/>
          </a:bodyPr>
          <a:lstStyle/>
          <a:p>
            <a:pPr algn="ctr"/>
            <a:r>
              <a:rPr lang="en-CA"/>
              <a:t>A sex worker cannot be raped. </a:t>
            </a:r>
          </a:p>
        </p:txBody>
      </p:sp>
      <p:sp>
        <p:nvSpPr>
          <p:cNvPr id="3" name="Text Placeholder 2">
            <a:extLst>
              <a:ext uri="{FF2B5EF4-FFF2-40B4-BE49-F238E27FC236}">
                <a16:creationId xmlns:a16="http://schemas.microsoft.com/office/drawing/2014/main" id="{2518441E-7343-0C42-9700-BC06B0007023}"/>
              </a:ext>
            </a:extLst>
          </p:cNvPr>
          <p:cNvSpPr>
            <a:spLocks noGrp="1"/>
          </p:cNvSpPr>
          <p:nvPr>
            <p:ph type="body" idx="1"/>
          </p:nvPr>
        </p:nvSpPr>
        <p:spPr/>
        <p:txBody>
          <a:bodyPr anchor="ctr">
            <a:normAutofit/>
          </a:bodyPr>
          <a:lstStyle/>
          <a:p>
            <a:pPr algn="ctr"/>
            <a:r>
              <a:rPr lang="en-US" sz="3200">
                <a:solidFill>
                  <a:srgbClr val="FF0000"/>
                </a:solidFill>
              </a:rPr>
              <a:t>FALSE</a:t>
            </a:r>
          </a:p>
        </p:txBody>
      </p:sp>
    </p:spTree>
    <p:extLst>
      <p:ext uri="{BB962C8B-B14F-4D97-AF65-F5344CB8AC3E}">
        <p14:creationId xmlns:p14="http://schemas.microsoft.com/office/powerpoint/2010/main" val="4085735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C454-0B50-0A42-B009-930F6A7FAC90}"/>
              </a:ext>
            </a:extLst>
          </p:cNvPr>
          <p:cNvSpPr>
            <a:spLocks noGrp="1"/>
          </p:cNvSpPr>
          <p:nvPr>
            <p:ph type="title"/>
          </p:nvPr>
        </p:nvSpPr>
        <p:spPr/>
        <p:txBody>
          <a:bodyPr anchor="ctr">
            <a:normAutofit/>
          </a:bodyPr>
          <a:lstStyle/>
          <a:p>
            <a:pPr algn="ctr"/>
            <a:r>
              <a:rPr lang="en-CA"/>
              <a:t>If a woman stays with a violent partner, it is her fault.</a:t>
            </a:r>
            <a:endParaRPr lang="en-US"/>
          </a:p>
        </p:txBody>
      </p:sp>
      <p:sp>
        <p:nvSpPr>
          <p:cNvPr id="3" name="Text Placeholder 2">
            <a:extLst>
              <a:ext uri="{FF2B5EF4-FFF2-40B4-BE49-F238E27FC236}">
                <a16:creationId xmlns:a16="http://schemas.microsoft.com/office/drawing/2014/main" id="{2518441E-7343-0C42-9700-BC06B0007023}"/>
              </a:ext>
            </a:extLst>
          </p:cNvPr>
          <p:cNvSpPr>
            <a:spLocks noGrp="1"/>
          </p:cNvSpPr>
          <p:nvPr>
            <p:ph type="body" idx="1"/>
          </p:nvPr>
        </p:nvSpPr>
        <p:spPr/>
        <p:txBody>
          <a:bodyPr anchor="ctr">
            <a:normAutofit/>
          </a:bodyPr>
          <a:lstStyle/>
          <a:p>
            <a:pPr algn="ctr"/>
            <a:r>
              <a:rPr lang="en-US" sz="3200">
                <a:solidFill>
                  <a:srgbClr val="FF0000"/>
                </a:solidFill>
              </a:rPr>
              <a:t>FALSE</a:t>
            </a:r>
          </a:p>
        </p:txBody>
      </p:sp>
    </p:spTree>
    <p:extLst>
      <p:ext uri="{BB962C8B-B14F-4D97-AF65-F5344CB8AC3E}">
        <p14:creationId xmlns:p14="http://schemas.microsoft.com/office/powerpoint/2010/main" val="4015032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C454-0B50-0A42-B009-930F6A7FAC90}"/>
              </a:ext>
            </a:extLst>
          </p:cNvPr>
          <p:cNvSpPr>
            <a:spLocks noGrp="1"/>
          </p:cNvSpPr>
          <p:nvPr>
            <p:ph type="title"/>
          </p:nvPr>
        </p:nvSpPr>
        <p:spPr/>
        <p:txBody>
          <a:bodyPr anchor="ctr">
            <a:normAutofit/>
          </a:bodyPr>
          <a:lstStyle/>
          <a:p>
            <a:pPr algn="ctr"/>
            <a:r>
              <a:rPr lang="en-CA"/>
              <a:t>Men who have sex with men do not experience gender-based violence.</a:t>
            </a:r>
            <a:endParaRPr lang="en-US"/>
          </a:p>
        </p:txBody>
      </p:sp>
      <p:sp>
        <p:nvSpPr>
          <p:cNvPr id="3" name="Text Placeholder 2">
            <a:extLst>
              <a:ext uri="{FF2B5EF4-FFF2-40B4-BE49-F238E27FC236}">
                <a16:creationId xmlns:a16="http://schemas.microsoft.com/office/drawing/2014/main" id="{2518441E-7343-0C42-9700-BC06B0007023}"/>
              </a:ext>
            </a:extLst>
          </p:cNvPr>
          <p:cNvSpPr>
            <a:spLocks noGrp="1"/>
          </p:cNvSpPr>
          <p:nvPr>
            <p:ph type="body" idx="1"/>
          </p:nvPr>
        </p:nvSpPr>
        <p:spPr/>
        <p:txBody>
          <a:bodyPr anchor="ctr">
            <a:normAutofit/>
          </a:bodyPr>
          <a:lstStyle/>
          <a:p>
            <a:pPr algn="ctr"/>
            <a:r>
              <a:rPr lang="en-US" sz="3200">
                <a:solidFill>
                  <a:srgbClr val="FF0000"/>
                </a:solidFill>
              </a:rPr>
              <a:t>FALSE</a:t>
            </a:r>
          </a:p>
        </p:txBody>
      </p:sp>
    </p:spTree>
    <p:extLst>
      <p:ext uri="{BB962C8B-B14F-4D97-AF65-F5344CB8AC3E}">
        <p14:creationId xmlns:p14="http://schemas.microsoft.com/office/powerpoint/2010/main" val="2521038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C454-0B50-0A42-B009-930F6A7FAC90}"/>
              </a:ext>
            </a:extLst>
          </p:cNvPr>
          <p:cNvSpPr>
            <a:spLocks noGrp="1"/>
          </p:cNvSpPr>
          <p:nvPr>
            <p:ph type="title"/>
          </p:nvPr>
        </p:nvSpPr>
        <p:spPr/>
        <p:txBody>
          <a:bodyPr anchor="ctr">
            <a:normAutofit/>
          </a:bodyPr>
          <a:lstStyle/>
          <a:p>
            <a:pPr algn="ctr"/>
            <a:r>
              <a:rPr lang="en-CA"/>
              <a:t>If a drunk person is raped, it is partially their fault because they chose to drink.</a:t>
            </a:r>
            <a:endParaRPr lang="en-US"/>
          </a:p>
        </p:txBody>
      </p:sp>
      <p:sp>
        <p:nvSpPr>
          <p:cNvPr id="3" name="Text Placeholder 2">
            <a:extLst>
              <a:ext uri="{FF2B5EF4-FFF2-40B4-BE49-F238E27FC236}">
                <a16:creationId xmlns:a16="http://schemas.microsoft.com/office/drawing/2014/main" id="{2518441E-7343-0C42-9700-BC06B0007023}"/>
              </a:ext>
            </a:extLst>
          </p:cNvPr>
          <p:cNvSpPr>
            <a:spLocks noGrp="1"/>
          </p:cNvSpPr>
          <p:nvPr>
            <p:ph type="body" idx="1"/>
          </p:nvPr>
        </p:nvSpPr>
        <p:spPr/>
        <p:txBody>
          <a:bodyPr anchor="ctr">
            <a:normAutofit/>
          </a:bodyPr>
          <a:lstStyle/>
          <a:p>
            <a:pPr algn="ctr"/>
            <a:r>
              <a:rPr lang="en-US" sz="3200">
                <a:solidFill>
                  <a:srgbClr val="FF0000"/>
                </a:solidFill>
              </a:rPr>
              <a:t>FALSE</a:t>
            </a:r>
          </a:p>
        </p:txBody>
      </p:sp>
    </p:spTree>
    <p:extLst>
      <p:ext uri="{BB962C8B-B14F-4D97-AF65-F5344CB8AC3E}">
        <p14:creationId xmlns:p14="http://schemas.microsoft.com/office/powerpoint/2010/main" val="1491317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DE23F-9840-474E-B488-02E4DD48C4C3}"/>
              </a:ext>
            </a:extLst>
          </p:cNvPr>
          <p:cNvSpPr>
            <a:spLocks noGrp="1"/>
          </p:cNvSpPr>
          <p:nvPr>
            <p:ph type="title"/>
          </p:nvPr>
        </p:nvSpPr>
        <p:spPr/>
        <p:txBody>
          <a:bodyPr anchor="ctr"/>
          <a:lstStyle/>
          <a:p>
            <a:pPr algn="ctr"/>
            <a:r>
              <a:rPr lang="en-CA"/>
              <a:t>Most women and girls are abused by strangers. </a:t>
            </a:r>
            <a:endParaRPr lang="en-US"/>
          </a:p>
        </p:txBody>
      </p:sp>
      <p:sp>
        <p:nvSpPr>
          <p:cNvPr id="3" name="Text Placeholder 2">
            <a:extLst>
              <a:ext uri="{FF2B5EF4-FFF2-40B4-BE49-F238E27FC236}">
                <a16:creationId xmlns:a16="http://schemas.microsoft.com/office/drawing/2014/main" id="{4C400ABD-4C15-364C-B205-129FC5A7D6AD}"/>
              </a:ext>
            </a:extLst>
          </p:cNvPr>
          <p:cNvSpPr>
            <a:spLocks noGrp="1"/>
          </p:cNvSpPr>
          <p:nvPr>
            <p:ph type="body" idx="1"/>
          </p:nvPr>
        </p:nvSpPr>
        <p:spPr/>
        <p:txBody>
          <a:bodyPr anchor="ctr"/>
          <a:lstStyle/>
          <a:p>
            <a:pPr algn="ctr"/>
            <a:r>
              <a:rPr lang="en-US" sz="4000">
                <a:solidFill>
                  <a:srgbClr val="FF0000"/>
                </a:solidFill>
              </a:rPr>
              <a:t>MYTH</a:t>
            </a:r>
            <a:endParaRPr lang="en-US">
              <a:solidFill>
                <a:srgbClr val="FF0000"/>
              </a:solidFill>
            </a:endParaRPr>
          </a:p>
        </p:txBody>
      </p:sp>
    </p:spTree>
    <p:extLst>
      <p:ext uri="{BB962C8B-B14F-4D97-AF65-F5344CB8AC3E}">
        <p14:creationId xmlns:p14="http://schemas.microsoft.com/office/powerpoint/2010/main" val="644317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DE23F-9840-474E-B488-02E4DD48C4C3}"/>
              </a:ext>
            </a:extLst>
          </p:cNvPr>
          <p:cNvSpPr>
            <a:spLocks noGrp="1"/>
          </p:cNvSpPr>
          <p:nvPr>
            <p:ph type="title"/>
          </p:nvPr>
        </p:nvSpPr>
        <p:spPr/>
        <p:txBody>
          <a:bodyPr anchor="ctr"/>
          <a:lstStyle/>
          <a:p>
            <a:pPr algn="ctr"/>
            <a:r>
              <a:rPr lang="en-CA"/>
              <a:t>A woman will finally be safe when she leaves the relationship.</a:t>
            </a:r>
            <a:endParaRPr lang="en-US"/>
          </a:p>
        </p:txBody>
      </p:sp>
      <p:sp>
        <p:nvSpPr>
          <p:cNvPr id="3" name="Text Placeholder 2">
            <a:extLst>
              <a:ext uri="{FF2B5EF4-FFF2-40B4-BE49-F238E27FC236}">
                <a16:creationId xmlns:a16="http://schemas.microsoft.com/office/drawing/2014/main" id="{4C400ABD-4C15-364C-B205-129FC5A7D6AD}"/>
              </a:ext>
            </a:extLst>
          </p:cNvPr>
          <p:cNvSpPr>
            <a:spLocks noGrp="1"/>
          </p:cNvSpPr>
          <p:nvPr>
            <p:ph type="body" idx="1"/>
          </p:nvPr>
        </p:nvSpPr>
        <p:spPr/>
        <p:txBody>
          <a:bodyPr anchor="ctr"/>
          <a:lstStyle/>
          <a:p>
            <a:pPr algn="ctr"/>
            <a:r>
              <a:rPr lang="en-US" sz="4000">
                <a:solidFill>
                  <a:srgbClr val="FF0000"/>
                </a:solidFill>
              </a:rPr>
              <a:t>MYTH</a:t>
            </a:r>
            <a:endParaRPr lang="en-US">
              <a:solidFill>
                <a:srgbClr val="FF0000"/>
              </a:solidFill>
            </a:endParaRPr>
          </a:p>
        </p:txBody>
      </p:sp>
    </p:spTree>
    <p:extLst>
      <p:ext uri="{BB962C8B-B14F-4D97-AF65-F5344CB8AC3E}">
        <p14:creationId xmlns:p14="http://schemas.microsoft.com/office/powerpoint/2010/main" val="831885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DE23F-9840-474E-B488-02E4DD48C4C3}"/>
              </a:ext>
            </a:extLst>
          </p:cNvPr>
          <p:cNvSpPr>
            <a:spLocks noGrp="1"/>
          </p:cNvSpPr>
          <p:nvPr>
            <p:ph type="title"/>
          </p:nvPr>
        </p:nvSpPr>
        <p:spPr/>
        <p:txBody>
          <a:bodyPr anchor="ctr"/>
          <a:lstStyle/>
          <a:p>
            <a:pPr algn="ctr"/>
            <a:r>
              <a:rPr lang="en-CA"/>
              <a:t>Women must like violence; otherwise, they would just leave the abusive relationship. </a:t>
            </a:r>
            <a:endParaRPr lang="en-US"/>
          </a:p>
        </p:txBody>
      </p:sp>
      <p:sp>
        <p:nvSpPr>
          <p:cNvPr id="3" name="Text Placeholder 2">
            <a:extLst>
              <a:ext uri="{FF2B5EF4-FFF2-40B4-BE49-F238E27FC236}">
                <a16:creationId xmlns:a16="http://schemas.microsoft.com/office/drawing/2014/main" id="{4C400ABD-4C15-364C-B205-129FC5A7D6AD}"/>
              </a:ext>
            </a:extLst>
          </p:cNvPr>
          <p:cNvSpPr>
            <a:spLocks noGrp="1"/>
          </p:cNvSpPr>
          <p:nvPr>
            <p:ph type="body" idx="1"/>
          </p:nvPr>
        </p:nvSpPr>
        <p:spPr/>
        <p:txBody>
          <a:bodyPr anchor="ctr"/>
          <a:lstStyle/>
          <a:p>
            <a:pPr algn="ctr"/>
            <a:r>
              <a:rPr lang="en-US" sz="4000">
                <a:solidFill>
                  <a:srgbClr val="FF0000"/>
                </a:solidFill>
              </a:rPr>
              <a:t>MYTH</a:t>
            </a:r>
            <a:endParaRPr lang="en-US">
              <a:solidFill>
                <a:srgbClr val="FF0000"/>
              </a:solidFill>
            </a:endParaRPr>
          </a:p>
        </p:txBody>
      </p:sp>
    </p:spTree>
    <p:extLst>
      <p:ext uri="{BB962C8B-B14F-4D97-AF65-F5344CB8AC3E}">
        <p14:creationId xmlns:p14="http://schemas.microsoft.com/office/powerpoint/2010/main" val="163591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DE23F-9840-474E-B488-02E4DD48C4C3}"/>
              </a:ext>
            </a:extLst>
          </p:cNvPr>
          <p:cNvSpPr>
            <a:spLocks noGrp="1"/>
          </p:cNvSpPr>
          <p:nvPr>
            <p:ph type="title"/>
          </p:nvPr>
        </p:nvSpPr>
        <p:spPr/>
        <p:txBody>
          <a:bodyPr anchor="ctr"/>
          <a:lstStyle/>
          <a:p>
            <a:pPr algn="ctr"/>
            <a:r>
              <a:rPr lang="en-CA"/>
              <a:t>Men are naturally violent and cannot help themselves. </a:t>
            </a:r>
            <a:endParaRPr lang="en-US"/>
          </a:p>
        </p:txBody>
      </p:sp>
      <p:sp>
        <p:nvSpPr>
          <p:cNvPr id="3" name="Text Placeholder 2">
            <a:extLst>
              <a:ext uri="{FF2B5EF4-FFF2-40B4-BE49-F238E27FC236}">
                <a16:creationId xmlns:a16="http://schemas.microsoft.com/office/drawing/2014/main" id="{4C400ABD-4C15-364C-B205-129FC5A7D6AD}"/>
              </a:ext>
            </a:extLst>
          </p:cNvPr>
          <p:cNvSpPr>
            <a:spLocks noGrp="1"/>
          </p:cNvSpPr>
          <p:nvPr>
            <p:ph type="body" idx="1"/>
          </p:nvPr>
        </p:nvSpPr>
        <p:spPr/>
        <p:txBody>
          <a:bodyPr anchor="ctr"/>
          <a:lstStyle/>
          <a:p>
            <a:pPr algn="ctr"/>
            <a:r>
              <a:rPr lang="en-US" sz="4000">
                <a:solidFill>
                  <a:srgbClr val="FF0000"/>
                </a:solidFill>
              </a:rPr>
              <a:t>MYTH</a:t>
            </a:r>
            <a:endParaRPr lang="en-US">
              <a:solidFill>
                <a:srgbClr val="FF0000"/>
              </a:solidFill>
            </a:endParaRPr>
          </a:p>
        </p:txBody>
      </p:sp>
    </p:spTree>
    <p:extLst>
      <p:ext uri="{BB962C8B-B14F-4D97-AF65-F5344CB8AC3E}">
        <p14:creationId xmlns:p14="http://schemas.microsoft.com/office/powerpoint/2010/main" val="1287048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DE23F-9840-474E-B488-02E4DD48C4C3}"/>
              </a:ext>
            </a:extLst>
          </p:cNvPr>
          <p:cNvSpPr>
            <a:spLocks noGrp="1"/>
          </p:cNvSpPr>
          <p:nvPr>
            <p:ph type="title"/>
          </p:nvPr>
        </p:nvSpPr>
        <p:spPr/>
        <p:txBody>
          <a:bodyPr anchor="ctr">
            <a:normAutofit fontScale="90000"/>
          </a:bodyPr>
          <a:lstStyle/>
          <a:p>
            <a:pPr algn="ctr"/>
            <a:r>
              <a:rPr lang="en-CA"/>
              <a:t>Women who experience violence at the hands of their partners “deserve” it. If she had acted differently, it would not have happened.</a:t>
            </a:r>
            <a:endParaRPr lang="en-US"/>
          </a:p>
        </p:txBody>
      </p:sp>
      <p:sp>
        <p:nvSpPr>
          <p:cNvPr id="3" name="Text Placeholder 2">
            <a:extLst>
              <a:ext uri="{FF2B5EF4-FFF2-40B4-BE49-F238E27FC236}">
                <a16:creationId xmlns:a16="http://schemas.microsoft.com/office/drawing/2014/main" id="{4C400ABD-4C15-364C-B205-129FC5A7D6AD}"/>
              </a:ext>
            </a:extLst>
          </p:cNvPr>
          <p:cNvSpPr>
            <a:spLocks noGrp="1"/>
          </p:cNvSpPr>
          <p:nvPr>
            <p:ph type="body" idx="1"/>
          </p:nvPr>
        </p:nvSpPr>
        <p:spPr/>
        <p:txBody>
          <a:bodyPr anchor="ctr"/>
          <a:lstStyle/>
          <a:p>
            <a:pPr algn="ctr"/>
            <a:r>
              <a:rPr lang="en-US" sz="4000">
                <a:solidFill>
                  <a:srgbClr val="FF0000"/>
                </a:solidFill>
              </a:rPr>
              <a:t>MYTH</a:t>
            </a:r>
            <a:endParaRPr lang="en-US">
              <a:solidFill>
                <a:srgbClr val="FF0000"/>
              </a:solidFill>
            </a:endParaRPr>
          </a:p>
        </p:txBody>
      </p:sp>
    </p:spTree>
    <p:extLst>
      <p:ext uri="{BB962C8B-B14F-4D97-AF65-F5344CB8AC3E}">
        <p14:creationId xmlns:p14="http://schemas.microsoft.com/office/powerpoint/2010/main" val="665466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C454-0B50-0A42-B009-930F6A7FAC90}"/>
              </a:ext>
            </a:extLst>
          </p:cNvPr>
          <p:cNvSpPr>
            <a:spLocks noGrp="1"/>
          </p:cNvSpPr>
          <p:nvPr>
            <p:ph type="title"/>
          </p:nvPr>
        </p:nvSpPr>
        <p:spPr/>
        <p:txBody>
          <a:bodyPr anchor="ctr">
            <a:normAutofit fontScale="90000"/>
          </a:bodyPr>
          <a:lstStyle/>
          <a:p>
            <a:pPr algn="ctr"/>
            <a:r>
              <a:rPr lang="en-CA"/>
              <a:t>Survivors of intimate partner or sexual violence provoke the abuse through their inappropriate behaviour.</a:t>
            </a:r>
            <a:endParaRPr lang="en-US"/>
          </a:p>
        </p:txBody>
      </p:sp>
      <p:sp>
        <p:nvSpPr>
          <p:cNvPr id="3" name="Text Placeholder 2">
            <a:extLst>
              <a:ext uri="{FF2B5EF4-FFF2-40B4-BE49-F238E27FC236}">
                <a16:creationId xmlns:a16="http://schemas.microsoft.com/office/drawing/2014/main" id="{2518441E-7343-0C42-9700-BC06B0007023}"/>
              </a:ext>
            </a:extLst>
          </p:cNvPr>
          <p:cNvSpPr>
            <a:spLocks noGrp="1"/>
          </p:cNvSpPr>
          <p:nvPr>
            <p:ph type="body" idx="1"/>
          </p:nvPr>
        </p:nvSpPr>
        <p:spPr/>
        <p:txBody>
          <a:bodyPr anchor="ctr">
            <a:normAutofit/>
          </a:bodyPr>
          <a:lstStyle/>
          <a:p>
            <a:pPr algn="ctr"/>
            <a:r>
              <a:rPr lang="en-US" sz="3200">
                <a:solidFill>
                  <a:srgbClr val="FF0000"/>
                </a:solidFill>
              </a:rPr>
              <a:t>FALSE</a:t>
            </a:r>
          </a:p>
        </p:txBody>
      </p:sp>
    </p:spTree>
    <p:extLst>
      <p:ext uri="{BB962C8B-B14F-4D97-AF65-F5344CB8AC3E}">
        <p14:creationId xmlns:p14="http://schemas.microsoft.com/office/powerpoint/2010/main" val="3119321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C454-0B50-0A42-B009-930F6A7FAC90}"/>
              </a:ext>
            </a:extLst>
          </p:cNvPr>
          <p:cNvSpPr>
            <a:spLocks noGrp="1"/>
          </p:cNvSpPr>
          <p:nvPr>
            <p:ph type="title"/>
          </p:nvPr>
        </p:nvSpPr>
        <p:spPr/>
        <p:txBody>
          <a:bodyPr anchor="ctr">
            <a:normAutofit/>
          </a:bodyPr>
          <a:lstStyle/>
          <a:p>
            <a:pPr algn="ctr"/>
            <a:r>
              <a:rPr lang="en-CA"/>
              <a:t>A woman can say “no” if she does not want to have sex with her husband. </a:t>
            </a:r>
            <a:endParaRPr lang="en-US"/>
          </a:p>
        </p:txBody>
      </p:sp>
      <p:sp>
        <p:nvSpPr>
          <p:cNvPr id="3" name="Text Placeholder 2">
            <a:extLst>
              <a:ext uri="{FF2B5EF4-FFF2-40B4-BE49-F238E27FC236}">
                <a16:creationId xmlns:a16="http://schemas.microsoft.com/office/drawing/2014/main" id="{2518441E-7343-0C42-9700-BC06B0007023}"/>
              </a:ext>
            </a:extLst>
          </p:cNvPr>
          <p:cNvSpPr>
            <a:spLocks noGrp="1"/>
          </p:cNvSpPr>
          <p:nvPr>
            <p:ph type="body" idx="1"/>
          </p:nvPr>
        </p:nvSpPr>
        <p:spPr/>
        <p:txBody>
          <a:bodyPr anchor="ctr">
            <a:normAutofit/>
          </a:bodyPr>
          <a:lstStyle/>
          <a:p>
            <a:pPr algn="ctr"/>
            <a:r>
              <a:rPr lang="en-US" sz="3200">
                <a:solidFill>
                  <a:srgbClr val="FF0000"/>
                </a:solidFill>
              </a:rPr>
              <a:t>TRUE</a:t>
            </a:r>
          </a:p>
        </p:txBody>
      </p:sp>
    </p:spTree>
    <p:extLst>
      <p:ext uri="{BB962C8B-B14F-4D97-AF65-F5344CB8AC3E}">
        <p14:creationId xmlns:p14="http://schemas.microsoft.com/office/powerpoint/2010/main" val="859394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2C454-0B50-0A42-B009-930F6A7FAC90}"/>
              </a:ext>
            </a:extLst>
          </p:cNvPr>
          <p:cNvSpPr>
            <a:spLocks noGrp="1"/>
          </p:cNvSpPr>
          <p:nvPr>
            <p:ph type="title"/>
          </p:nvPr>
        </p:nvSpPr>
        <p:spPr/>
        <p:txBody>
          <a:bodyPr anchor="ctr">
            <a:normAutofit fontScale="90000"/>
          </a:bodyPr>
          <a:lstStyle/>
          <a:p>
            <a:pPr algn="ctr"/>
            <a:r>
              <a:rPr lang="en-CA"/>
              <a:t>Violence against women is a private matter and should not be discussed publicly, outsiders should not interfere.</a:t>
            </a:r>
            <a:endParaRPr lang="en-US"/>
          </a:p>
        </p:txBody>
      </p:sp>
      <p:sp>
        <p:nvSpPr>
          <p:cNvPr id="3" name="Text Placeholder 2">
            <a:extLst>
              <a:ext uri="{FF2B5EF4-FFF2-40B4-BE49-F238E27FC236}">
                <a16:creationId xmlns:a16="http://schemas.microsoft.com/office/drawing/2014/main" id="{2518441E-7343-0C42-9700-BC06B0007023}"/>
              </a:ext>
            </a:extLst>
          </p:cNvPr>
          <p:cNvSpPr>
            <a:spLocks noGrp="1"/>
          </p:cNvSpPr>
          <p:nvPr>
            <p:ph type="body" idx="1"/>
          </p:nvPr>
        </p:nvSpPr>
        <p:spPr/>
        <p:txBody>
          <a:bodyPr anchor="ctr">
            <a:normAutofit/>
          </a:bodyPr>
          <a:lstStyle/>
          <a:p>
            <a:pPr algn="ctr"/>
            <a:r>
              <a:rPr lang="en-US" sz="3200">
                <a:solidFill>
                  <a:srgbClr val="FF0000"/>
                </a:solidFill>
              </a:rPr>
              <a:t>FALSE</a:t>
            </a:r>
          </a:p>
        </p:txBody>
      </p:sp>
    </p:spTree>
    <p:extLst>
      <p:ext uri="{BB962C8B-B14F-4D97-AF65-F5344CB8AC3E}">
        <p14:creationId xmlns:p14="http://schemas.microsoft.com/office/powerpoint/2010/main" val="1918798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C81BF989C2234489CB2983CD94D39F" ma:contentTypeVersion="12" ma:contentTypeDescription="Create a new document." ma:contentTypeScope="" ma:versionID="188f9e4b18b12920f95e6a4afb1c66fb">
  <xsd:schema xmlns:xsd="http://www.w3.org/2001/XMLSchema" xmlns:xs="http://www.w3.org/2001/XMLSchema" xmlns:p="http://schemas.microsoft.com/office/2006/metadata/properties" xmlns:ns2="23b726b7-8cbf-4c49-b006-0d625aa3a3f0" xmlns:ns3="c60daf0c-cac2-4b91-ad5c-407917961ac4" targetNamespace="http://schemas.microsoft.com/office/2006/metadata/properties" ma:root="true" ma:fieldsID="ba11131303aba1e077eaa9622d02d10c" ns2:_="" ns3:_="">
    <xsd:import namespace="23b726b7-8cbf-4c49-b006-0d625aa3a3f0"/>
    <xsd:import namespace="c60daf0c-cac2-4b91-ad5c-407917961ac4"/>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AutoKeyPoints" minOccurs="0"/>
                <xsd:element ref="ns2:MediaServiceKeyPoints" minOccurs="0"/>
                <xsd:element ref="ns3:SharedWithUsers" minOccurs="0"/>
                <xsd:element ref="ns3:SharedWithDetail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b726b7-8cbf-4c49-b006-0d625aa3a3f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60daf0c-cac2-4b91-ad5c-407917961ac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0DC1473-D656-41BA-8190-342DF056BE8D}">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505B49B-6F87-4EC5-B548-A65C6727FB64}">
  <ds:schemaRefs>
    <ds:schemaRef ds:uri="http://schemas.microsoft.com/sharepoint/v3/contenttype/forms"/>
  </ds:schemaRefs>
</ds:datastoreItem>
</file>

<file path=customXml/itemProps3.xml><?xml version="1.0" encoding="utf-8"?>
<ds:datastoreItem xmlns:ds="http://schemas.openxmlformats.org/officeDocument/2006/customXml" ds:itemID="{650C074C-2A05-488C-8FEA-EF2CB0E411D1}">
  <ds:schemaRefs>
    <ds:schemaRef ds:uri="23b726b7-8cbf-4c49-b006-0d625aa3a3f0"/>
    <ds:schemaRef ds:uri="c60daf0c-cac2-4b91-ad5c-407917961ac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15</Slides>
  <Notes>14</Notes>
  <HiddenSlides>0</HiddenSlide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Vote with your feet Activity</vt:lpstr>
      <vt:lpstr>Most women and girls are abused by strangers. </vt:lpstr>
      <vt:lpstr>A woman will finally be safe when she leaves the relationship.</vt:lpstr>
      <vt:lpstr>Women must like violence; otherwise, they would just leave the abusive relationship. </vt:lpstr>
      <vt:lpstr>Men are naturally violent and cannot help themselves. </vt:lpstr>
      <vt:lpstr>Women who experience violence at the hands of their partners “deserve” it. If she had acted differently, it would not have happened.</vt:lpstr>
      <vt:lpstr>Survivors of intimate partner or sexual violence provoke the abuse through their inappropriate behaviour.</vt:lpstr>
      <vt:lpstr>A woman can say “no” if she does not want to have sex with her husband. </vt:lpstr>
      <vt:lpstr>Violence against women is a private matter and should not be discussed publicly, outsiders should not interfere.</vt:lpstr>
      <vt:lpstr>Men sometimes have a good reason to use violence against their partners.</vt:lpstr>
      <vt:lpstr>As a health care worker, how I respond to a woman who has suffered violence from a partner or sexual abuse is not very important. </vt:lpstr>
      <vt:lpstr>A sex worker cannot be raped. </vt:lpstr>
      <vt:lpstr>If a woman stays with a violent partner, it is her fault.</vt:lpstr>
      <vt:lpstr>Men who have sex with men do not experience gender-based violence.</vt:lpstr>
      <vt:lpstr>If a drunk person is raped, it is partially their fault because they chose to drink.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Myth vs Fact  Activity</dc:title>
  <dc:creator>Colleen Dockerty</dc:creator>
  <cp:revision>1</cp:revision>
  <dcterms:created xsi:type="dcterms:W3CDTF">2021-03-01T23:58:28Z</dcterms:created>
  <dcterms:modified xsi:type="dcterms:W3CDTF">2021-12-08T21:52:18Z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0x01010070C81BF989C2234489CB2983CD94D39F</vt:lpwstr>
  </property>
</Properties>
</file>